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5" r:id="rId10"/>
    <p:sldId id="264" r:id="rId11"/>
    <p:sldId id="267" r:id="rId12"/>
    <p:sldId id="266" r:id="rId1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p:restoredTop sz="94632"/>
  </p:normalViewPr>
  <p:slideViewPr>
    <p:cSldViewPr snapToGrid="0" snapToObjects="1">
      <p:cViewPr varScale="1">
        <p:scale>
          <a:sx n="106" d="100"/>
          <a:sy n="106"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E6F1A-3D64-7040-A4E5-19DBF21B83AE}" type="datetimeFigureOut">
              <a:rPr lang="nl-NL" smtClean="0"/>
              <a:t>24-11-2021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9F231-A9F9-E34B-B8D0-8E9609DF5019}" type="slidenum">
              <a:rPr lang="nl-NL" smtClean="0"/>
              <a:t>‹nr.›</a:t>
            </a:fld>
            <a:endParaRPr lang="nl-NL"/>
          </a:p>
        </p:txBody>
      </p:sp>
    </p:spTree>
    <p:extLst>
      <p:ext uri="{BB962C8B-B14F-4D97-AF65-F5344CB8AC3E}">
        <p14:creationId xmlns:p14="http://schemas.microsoft.com/office/powerpoint/2010/main" val="2576506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159F231-A9F9-E34B-B8D0-8E9609DF5019}" type="slidenum">
              <a:rPr lang="nl-NL" smtClean="0"/>
              <a:t>1</a:t>
            </a:fld>
            <a:endParaRPr lang="nl-NL"/>
          </a:p>
        </p:txBody>
      </p:sp>
    </p:spTree>
    <p:extLst>
      <p:ext uri="{BB962C8B-B14F-4D97-AF65-F5344CB8AC3E}">
        <p14:creationId xmlns:p14="http://schemas.microsoft.com/office/powerpoint/2010/main" val="23471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159F231-A9F9-E34B-B8D0-8E9609DF5019}" type="slidenum">
              <a:rPr lang="nl-NL" smtClean="0"/>
              <a:t>6</a:t>
            </a:fld>
            <a:endParaRPr lang="nl-NL"/>
          </a:p>
        </p:txBody>
      </p:sp>
    </p:spTree>
    <p:extLst>
      <p:ext uri="{BB962C8B-B14F-4D97-AF65-F5344CB8AC3E}">
        <p14:creationId xmlns:p14="http://schemas.microsoft.com/office/powerpoint/2010/main" val="421503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159F231-A9F9-E34B-B8D0-8E9609DF5019}" type="slidenum">
              <a:rPr lang="nl-NL" smtClean="0"/>
              <a:t>12</a:t>
            </a:fld>
            <a:endParaRPr lang="nl-NL"/>
          </a:p>
        </p:txBody>
      </p:sp>
    </p:spTree>
    <p:extLst>
      <p:ext uri="{BB962C8B-B14F-4D97-AF65-F5344CB8AC3E}">
        <p14:creationId xmlns:p14="http://schemas.microsoft.com/office/powerpoint/2010/main" val="950190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E51CA6-D29D-8849-AFB6-800E96B59B83}"/>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A029A37C-DFB5-AA4D-83E9-33D506BE4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3D20457C-592D-D24D-AC71-4C5EE7C3E17B}"/>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5" name="Tijdelijke aanduiding voor voettekst 4">
            <a:extLst>
              <a:ext uri="{FF2B5EF4-FFF2-40B4-BE49-F238E27FC236}">
                <a16:creationId xmlns:a16="http://schemas.microsoft.com/office/drawing/2014/main" id="{BA9320F8-506C-0D4C-B506-8656F61EBD9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6DFBFC9-C18F-BC4C-91A6-33B82B80F9A4}"/>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3305610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5B5BC8-4219-364B-AB1C-3C2DC1C00662}"/>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7F89B08A-0EF2-3A44-8D53-5FFB4724B11F}"/>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BBC5357-641A-0646-B78F-942C9902571D}"/>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5" name="Tijdelijke aanduiding voor voettekst 4">
            <a:extLst>
              <a:ext uri="{FF2B5EF4-FFF2-40B4-BE49-F238E27FC236}">
                <a16:creationId xmlns:a16="http://schemas.microsoft.com/office/drawing/2014/main" id="{72590797-6DA4-7B4E-85DB-832D83CD532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91C9FC8-D97F-A543-B3CC-3F90F6003A8F}"/>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188244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FCD8D289-F41F-B441-A784-CB2CD1FE444B}"/>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4412F8EB-E8BC-D94B-934B-EA819DBA01B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7BF528A2-401E-0B42-B05F-165E9D75804A}"/>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5" name="Tijdelijke aanduiding voor voettekst 4">
            <a:extLst>
              <a:ext uri="{FF2B5EF4-FFF2-40B4-BE49-F238E27FC236}">
                <a16:creationId xmlns:a16="http://schemas.microsoft.com/office/drawing/2014/main" id="{7ED6404A-289D-B945-B7E2-CD45B3739A1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04F528-B849-6F46-B27C-031C3134912D}"/>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261343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F02FE1-0958-224D-A708-48BD183FAAE7}"/>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DAC53503-7F12-8648-92CE-D63C022AED85}"/>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6D90BC5-7FC9-144D-BC90-457061C7E08B}"/>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5" name="Tijdelijke aanduiding voor voettekst 4">
            <a:extLst>
              <a:ext uri="{FF2B5EF4-FFF2-40B4-BE49-F238E27FC236}">
                <a16:creationId xmlns:a16="http://schemas.microsoft.com/office/drawing/2014/main" id="{B0269BAC-BE51-6544-92CB-8F01D4CAC98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ECA917C-DDAC-8041-88CB-E363C02F020B}"/>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212575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D2364C-23E8-C248-85A9-57C02DE96355}"/>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ADD1EB35-A5BA-CD4A-B6B0-D363F91AC5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E7B5E159-98AA-114E-B8BF-9C09F85561C1}"/>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5" name="Tijdelijke aanduiding voor voettekst 4">
            <a:extLst>
              <a:ext uri="{FF2B5EF4-FFF2-40B4-BE49-F238E27FC236}">
                <a16:creationId xmlns:a16="http://schemas.microsoft.com/office/drawing/2014/main" id="{569B656C-BDED-F84C-BFD1-56724E4E3D1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0AA09BC-89A6-7540-AEC0-87E989583DE6}"/>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2853088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35EF65-35E9-F646-B931-A891C88EB968}"/>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422B1E4A-EEF8-3D41-92D1-AA023AA790F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CE466D06-561E-C641-A18D-C5D652133F15}"/>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B7BE5A6A-4285-5444-8D9E-62DF53E6F06E}"/>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6" name="Tijdelijke aanduiding voor voettekst 5">
            <a:extLst>
              <a:ext uri="{FF2B5EF4-FFF2-40B4-BE49-F238E27FC236}">
                <a16:creationId xmlns:a16="http://schemas.microsoft.com/office/drawing/2014/main" id="{EF599FF5-345C-664E-9C53-DC2DBD220A0E}"/>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278E14E7-5867-7A4D-B6D9-4D188CEA4740}"/>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163105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9AD261-C832-C643-9EAA-7F5CA3533606}"/>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57BF91F3-6943-A04B-9C03-8096D84649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35A95DC0-5F0E-5C48-AB26-E36FBC938B59}"/>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BDA98EE-BA09-2D42-8524-145376D698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75B6357E-DEA6-194F-9E03-346FFDB2ABC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D44AF850-4861-0640-BD9E-EE7D9A49DD69}"/>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8" name="Tijdelijke aanduiding voor voettekst 7">
            <a:extLst>
              <a:ext uri="{FF2B5EF4-FFF2-40B4-BE49-F238E27FC236}">
                <a16:creationId xmlns:a16="http://schemas.microsoft.com/office/drawing/2014/main" id="{CEB3121F-D40D-0247-B0BC-7003BD0AC9E7}"/>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71019227-0AA4-E446-9E58-29FD89938401}"/>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204460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B39DB3-B872-5B43-A3DD-9FAE51B38BF1}"/>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0C041FAA-1E1B-ED4F-A83D-BDE40B110259}"/>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4" name="Tijdelijke aanduiding voor voettekst 3">
            <a:extLst>
              <a:ext uri="{FF2B5EF4-FFF2-40B4-BE49-F238E27FC236}">
                <a16:creationId xmlns:a16="http://schemas.microsoft.com/office/drawing/2014/main" id="{50D3BB2E-C249-9941-A8D0-C54196E9F61B}"/>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FE5AB1A1-72A5-114D-A57A-DA5F5ED5F0C5}"/>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267793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C11F28E-6C26-6348-89D0-BF7B383410C7}"/>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3" name="Tijdelijke aanduiding voor voettekst 2">
            <a:extLst>
              <a:ext uri="{FF2B5EF4-FFF2-40B4-BE49-F238E27FC236}">
                <a16:creationId xmlns:a16="http://schemas.microsoft.com/office/drawing/2014/main" id="{30B67E8A-B55C-6147-AC4F-6B3987AC9CB0}"/>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D88A9624-17F4-9A43-8E3E-6971DF859D1D}"/>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3621485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D51624-D098-564D-A594-12A3C1A6B96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B7CACA79-DC9E-6740-96FA-BFFB5DE07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EB8228F9-92B6-8149-8C4A-0C02E58685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06EFCD4-DFF4-974D-A549-E158A33450B2}"/>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6" name="Tijdelijke aanduiding voor voettekst 5">
            <a:extLst>
              <a:ext uri="{FF2B5EF4-FFF2-40B4-BE49-F238E27FC236}">
                <a16:creationId xmlns:a16="http://schemas.microsoft.com/office/drawing/2014/main" id="{B923759E-7112-854B-B890-73DAA2CA31B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2E4AD67-2745-2940-AD38-1F4431CF2DBE}"/>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2434803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012D70-6A56-C742-BFF3-527A16AB9BB3}"/>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3FF1F0B5-6A83-AE42-A5FE-851E8E3123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E44708AE-67F9-9746-8C44-370B60E79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B80C93D7-84CD-BD45-8D24-E7B410AE3767}"/>
              </a:ext>
            </a:extLst>
          </p:cNvPr>
          <p:cNvSpPr>
            <a:spLocks noGrp="1"/>
          </p:cNvSpPr>
          <p:nvPr>
            <p:ph type="dt" sz="half" idx="10"/>
          </p:nvPr>
        </p:nvSpPr>
        <p:spPr/>
        <p:txBody>
          <a:bodyPr/>
          <a:lstStyle/>
          <a:p>
            <a:fld id="{CC2023DC-1518-BB4D-8141-FB67A343CAA9}" type="datetimeFigureOut">
              <a:rPr lang="nl-NL" smtClean="0"/>
              <a:t>24-11-2021</a:t>
            </a:fld>
            <a:endParaRPr lang="nl-NL"/>
          </a:p>
        </p:txBody>
      </p:sp>
      <p:sp>
        <p:nvSpPr>
          <p:cNvPr id="6" name="Tijdelijke aanduiding voor voettekst 5">
            <a:extLst>
              <a:ext uri="{FF2B5EF4-FFF2-40B4-BE49-F238E27FC236}">
                <a16:creationId xmlns:a16="http://schemas.microsoft.com/office/drawing/2014/main" id="{0B9D26CE-5870-564B-9606-C934AE571C5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A5496E5F-35D1-EE47-AC83-ED6A7C1FE021}"/>
              </a:ext>
            </a:extLst>
          </p:cNvPr>
          <p:cNvSpPr>
            <a:spLocks noGrp="1"/>
          </p:cNvSpPr>
          <p:nvPr>
            <p:ph type="sldNum" sz="quarter" idx="12"/>
          </p:nvPr>
        </p:nvSpPr>
        <p:spPr/>
        <p:txBody>
          <a:bodyPr/>
          <a:lstStyle/>
          <a:p>
            <a:fld id="{0522B44D-825B-F646-B3B2-6C1B07B42A77}" type="slidenum">
              <a:rPr lang="nl-NL" smtClean="0"/>
              <a:t>‹nr.›</a:t>
            </a:fld>
            <a:endParaRPr lang="nl-NL"/>
          </a:p>
        </p:txBody>
      </p:sp>
    </p:spTree>
    <p:extLst>
      <p:ext uri="{BB962C8B-B14F-4D97-AF65-F5344CB8AC3E}">
        <p14:creationId xmlns:p14="http://schemas.microsoft.com/office/powerpoint/2010/main" val="2751410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3912E732-DB27-C44D-B0A6-577C424F5A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841FFE8E-5678-3044-8C38-697DB521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60A74C7-4876-DA47-8EA0-C82368E3EB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023DC-1518-BB4D-8141-FB67A343CAA9}" type="datetimeFigureOut">
              <a:rPr lang="nl-NL" smtClean="0"/>
              <a:t>24-11-2021</a:t>
            </a:fld>
            <a:endParaRPr lang="nl-NL"/>
          </a:p>
        </p:txBody>
      </p:sp>
      <p:sp>
        <p:nvSpPr>
          <p:cNvPr id="5" name="Tijdelijke aanduiding voor voettekst 4">
            <a:extLst>
              <a:ext uri="{FF2B5EF4-FFF2-40B4-BE49-F238E27FC236}">
                <a16:creationId xmlns:a16="http://schemas.microsoft.com/office/drawing/2014/main" id="{992250DE-6CB7-9746-9B2A-0D07B92606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06AECE50-9079-D14C-9D3C-9CBE5125B9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22B44D-825B-F646-B3B2-6C1B07B42A77}" type="slidenum">
              <a:rPr lang="nl-NL" smtClean="0"/>
              <a:t>‹nr.›</a:t>
            </a:fld>
            <a:endParaRPr lang="nl-NL"/>
          </a:p>
        </p:txBody>
      </p:sp>
    </p:spTree>
    <p:extLst>
      <p:ext uri="{BB962C8B-B14F-4D97-AF65-F5344CB8AC3E}">
        <p14:creationId xmlns:p14="http://schemas.microsoft.com/office/powerpoint/2010/main" val="1022323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jtFthRSqRwQ"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hyperlink" Target="https://www.youtube.com/watch?v=wyIeDKZOqbk" TargetMode="External"/><Relationship Id="rId4" Type="http://schemas.openxmlformats.org/officeDocument/2006/relationships/hyperlink" Target="https://www.youtube.com/watch?v=voDs45kmt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039" name="Rectangle 142">
            <a:extLst>
              <a:ext uri="{FF2B5EF4-FFF2-40B4-BE49-F238E27FC236}">
                <a16:creationId xmlns:a16="http://schemas.microsoft.com/office/drawing/2014/main" id="{A26C624C-963C-4795-B05B-6565DB5AB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Wonderful Things: de expo die je mee neemt in de wonderlijke wereld van Tim  Walker - Marie Claire">
            <a:extLst>
              <a:ext uri="{FF2B5EF4-FFF2-40B4-BE49-F238E27FC236}">
                <a16:creationId xmlns:a16="http://schemas.microsoft.com/office/drawing/2014/main" id="{886F182C-DBB6-6A43-92FD-1D66BBDC39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300" r="5060" b="-2"/>
          <a:stretch/>
        </p:blipFill>
        <p:spPr bwMode="auto">
          <a:xfrm>
            <a:off x="20" y="10"/>
            <a:ext cx="3728839" cy="41973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im Walker | Het Noordbrabants Museum">
            <a:extLst>
              <a:ext uri="{FF2B5EF4-FFF2-40B4-BE49-F238E27FC236}">
                <a16:creationId xmlns:a16="http://schemas.microsoft.com/office/drawing/2014/main" id="{4E72328A-4921-DC47-A5A8-D8EFB293C0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75" r="20397" b="3"/>
          <a:stretch/>
        </p:blipFill>
        <p:spPr bwMode="auto">
          <a:xfrm>
            <a:off x="3847755" y="5"/>
            <a:ext cx="3686887" cy="4197368"/>
          </a:xfrm>
          <a:custGeom>
            <a:avLst/>
            <a:gdLst/>
            <a:ahLst/>
            <a:cxnLst/>
            <a:rect l="l" t="t" r="r" b="b"/>
            <a:pathLst>
              <a:path w="3686887" h="4197368">
                <a:moveTo>
                  <a:pt x="0" y="0"/>
                </a:moveTo>
                <a:lnTo>
                  <a:pt x="3686887" y="0"/>
                </a:lnTo>
                <a:lnTo>
                  <a:pt x="3686887" y="3832811"/>
                </a:lnTo>
                <a:lnTo>
                  <a:pt x="3497100" y="3826712"/>
                </a:lnTo>
                <a:cubicBezTo>
                  <a:pt x="3497100" y="3826712"/>
                  <a:pt x="3493758" y="3826712"/>
                  <a:pt x="3493758" y="3826712"/>
                </a:cubicBezTo>
                <a:cubicBezTo>
                  <a:pt x="3426914" y="3823370"/>
                  <a:pt x="3363416" y="3823370"/>
                  <a:pt x="3296571" y="3820027"/>
                </a:cubicBezTo>
                <a:cubicBezTo>
                  <a:pt x="3065966" y="3820027"/>
                  <a:pt x="2835360" y="3820027"/>
                  <a:pt x="2608095" y="3820027"/>
                </a:cubicBezTo>
                <a:cubicBezTo>
                  <a:pt x="2384173" y="3910265"/>
                  <a:pt x="2140198" y="3833396"/>
                  <a:pt x="1919619" y="3903581"/>
                </a:cubicBezTo>
                <a:cubicBezTo>
                  <a:pt x="1685670" y="3900239"/>
                  <a:pt x="1465092" y="3970423"/>
                  <a:pt x="1234485" y="4000503"/>
                </a:cubicBezTo>
                <a:cubicBezTo>
                  <a:pt x="1060693" y="4013871"/>
                  <a:pt x="883561" y="3997160"/>
                  <a:pt x="723139" y="4067345"/>
                </a:cubicBezTo>
                <a:cubicBezTo>
                  <a:pt x="661310" y="4095753"/>
                  <a:pt x="606165" y="4128339"/>
                  <a:pt x="583188" y="4172622"/>
                </a:cubicBezTo>
                <a:lnTo>
                  <a:pt x="575662" y="4197368"/>
                </a:lnTo>
                <a:lnTo>
                  <a:pt x="0" y="4197368"/>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Victoria and Albert Museum | Frieze">
            <a:extLst>
              <a:ext uri="{FF2B5EF4-FFF2-40B4-BE49-F238E27FC236}">
                <a16:creationId xmlns:a16="http://schemas.microsoft.com/office/drawing/2014/main" id="{6A181F57-505A-5241-9FE4-03912795C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456" r="15701" b="-1"/>
          <a:stretch/>
        </p:blipFill>
        <p:spPr bwMode="auto">
          <a:xfrm>
            <a:off x="7653541"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Het glossy surrealisme van Tim Walker | De Tijd">
            <a:extLst>
              <a:ext uri="{FF2B5EF4-FFF2-40B4-BE49-F238E27FC236}">
                <a16:creationId xmlns:a16="http://schemas.microsoft.com/office/drawing/2014/main" id="{3D4F15E2-16C9-1E4C-B8C0-A86AA859F1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616" b="17808"/>
          <a:stretch/>
        </p:blipFill>
        <p:spPr bwMode="auto">
          <a:xfrm>
            <a:off x="20" y="4297691"/>
            <a:ext cx="6836830" cy="2560309"/>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2067D37D-2C0D-2B45-A482-25344FE7F2E9}"/>
              </a:ext>
            </a:extLst>
          </p:cNvPr>
          <p:cNvSpPr>
            <a:spLocks noGrp="1"/>
          </p:cNvSpPr>
          <p:nvPr>
            <p:ph type="ctrTitle"/>
          </p:nvPr>
        </p:nvSpPr>
        <p:spPr>
          <a:xfrm>
            <a:off x="6343650" y="4181474"/>
            <a:ext cx="5505814" cy="1471335"/>
          </a:xfrm>
        </p:spPr>
        <p:txBody>
          <a:bodyPr anchor="b">
            <a:normAutofit/>
          </a:bodyPr>
          <a:lstStyle/>
          <a:p>
            <a:pPr algn="l"/>
            <a:r>
              <a:rPr lang="nl-NL" sz="4400">
                <a:latin typeface="American Typewriter" panose="02090604020004020304" pitchFamily="18" charset="77"/>
              </a:rPr>
              <a:t>Tim Walker</a:t>
            </a:r>
          </a:p>
        </p:txBody>
      </p:sp>
      <p:sp>
        <p:nvSpPr>
          <p:cNvPr id="3" name="Ondertitel 2">
            <a:extLst>
              <a:ext uri="{FF2B5EF4-FFF2-40B4-BE49-F238E27FC236}">
                <a16:creationId xmlns:a16="http://schemas.microsoft.com/office/drawing/2014/main" id="{AD09EBF5-4580-8644-901C-3EF5A00302F5}"/>
              </a:ext>
            </a:extLst>
          </p:cNvPr>
          <p:cNvSpPr>
            <a:spLocks noGrp="1"/>
          </p:cNvSpPr>
          <p:nvPr>
            <p:ph type="subTitle" idx="1"/>
          </p:nvPr>
        </p:nvSpPr>
        <p:spPr>
          <a:xfrm>
            <a:off x="6343650" y="5709565"/>
            <a:ext cx="5395975" cy="646785"/>
          </a:xfrm>
        </p:spPr>
        <p:txBody>
          <a:bodyPr>
            <a:normAutofit/>
          </a:bodyPr>
          <a:lstStyle/>
          <a:p>
            <a:pPr algn="l"/>
            <a:r>
              <a:rPr lang="nl-NL" dirty="0"/>
              <a:t>Presentatie van Tess </a:t>
            </a:r>
            <a:r>
              <a:rPr lang="nl-NL" dirty="0" err="1"/>
              <a:t>Plooij</a:t>
            </a:r>
            <a:endParaRPr lang="nl-NL" dirty="0"/>
          </a:p>
        </p:txBody>
      </p:sp>
    </p:spTree>
    <p:extLst>
      <p:ext uri="{BB962C8B-B14F-4D97-AF65-F5344CB8AC3E}">
        <p14:creationId xmlns:p14="http://schemas.microsoft.com/office/powerpoint/2010/main" val="128347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84F34EE-9A01-7547-A7B0-5625FB02427A}"/>
              </a:ext>
            </a:extLst>
          </p:cNvPr>
          <p:cNvSpPr>
            <a:spLocks noGrp="1"/>
          </p:cNvSpPr>
          <p:nvPr>
            <p:ph type="title"/>
          </p:nvPr>
        </p:nvSpPr>
        <p:spPr>
          <a:xfrm>
            <a:off x="838200" y="557189"/>
            <a:ext cx="10515600" cy="1110537"/>
          </a:xfrm>
        </p:spPr>
        <p:txBody>
          <a:bodyPr vert="horz" lIns="91440" tIns="45720" rIns="91440" bIns="45720" rtlCol="0" anchor="ctr">
            <a:normAutofit/>
          </a:bodyPr>
          <a:lstStyle/>
          <a:p>
            <a:r>
              <a:rPr lang="en-US" sz="5200" kern="1200" dirty="0" err="1">
                <a:solidFill>
                  <a:schemeClr val="tx1"/>
                </a:solidFill>
                <a:latin typeface="American Typewriter" panose="02090604020004020304" pitchFamily="18" charset="77"/>
              </a:rPr>
              <a:t>Kleurenkaart</a:t>
            </a:r>
            <a:r>
              <a:rPr lang="en-US" sz="5200" kern="1200" dirty="0">
                <a:solidFill>
                  <a:schemeClr val="tx1"/>
                </a:solidFill>
                <a:latin typeface="American Typewriter" panose="02090604020004020304" pitchFamily="18" charset="77"/>
              </a:rPr>
              <a:t> </a:t>
            </a:r>
          </a:p>
        </p:txBody>
      </p:sp>
      <p:pic>
        <p:nvPicPr>
          <p:cNvPr id="5" name="Tijdelijke aanduiding voor inhoud 4">
            <a:extLst>
              <a:ext uri="{FF2B5EF4-FFF2-40B4-BE49-F238E27FC236}">
                <a16:creationId xmlns:a16="http://schemas.microsoft.com/office/drawing/2014/main" id="{AED5F5F6-0700-BE4D-8737-82AE8E135537}"/>
              </a:ext>
            </a:extLst>
          </p:cNvPr>
          <p:cNvPicPr>
            <a:picLocks noGrp="1" noChangeAspect="1"/>
          </p:cNvPicPr>
          <p:nvPr>
            <p:ph idx="1"/>
          </p:nvPr>
        </p:nvPicPr>
        <p:blipFill>
          <a:blip r:embed="rId2"/>
          <a:stretch>
            <a:fillRect/>
          </a:stretch>
        </p:blipFill>
        <p:spPr>
          <a:xfrm>
            <a:off x="1408623" y="1834939"/>
            <a:ext cx="1373031" cy="2056976"/>
          </a:xfrm>
          <a:prstGeom prst="rect">
            <a:avLst/>
          </a:prstGeom>
        </p:spPr>
      </p:pic>
      <p:pic>
        <p:nvPicPr>
          <p:cNvPr id="7" name="Afbeelding 6" descr="Afbeelding met muur, binnen, vat, pot&#10;&#10;Automatisch gegenereerde beschrijving">
            <a:extLst>
              <a:ext uri="{FF2B5EF4-FFF2-40B4-BE49-F238E27FC236}">
                <a16:creationId xmlns:a16="http://schemas.microsoft.com/office/drawing/2014/main" id="{0AE5431B-3548-DB43-867D-4F25FAC3D473}"/>
              </a:ext>
            </a:extLst>
          </p:cNvPr>
          <p:cNvPicPr>
            <a:picLocks noChangeAspect="1"/>
          </p:cNvPicPr>
          <p:nvPr/>
        </p:nvPicPr>
        <p:blipFill>
          <a:blip r:embed="rId3"/>
          <a:stretch>
            <a:fillRect/>
          </a:stretch>
        </p:blipFill>
        <p:spPr>
          <a:xfrm>
            <a:off x="4578591" y="1834939"/>
            <a:ext cx="3024964" cy="2056976"/>
          </a:xfrm>
          <a:prstGeom prst="rect">
            <a:avLst/>
          </a:prstGeom>
        </p:spPr>
      </p:pic>
      <p:pic>
        <p:nvPicPr>
          <p:cNvPr id="9" name="Afbeelding 8" descr="Afbeelding met kleurrijk&#10;&#10;Automatisch gegenereerde beschrijving">
            <a:extLst>
              <a:ext uri="{FF2B5EF4-FFF2-40B4-BE49-F238E27FC236}">
                <a16:creationId xmlns:a16="http://schemas.microsoft.com/office/drawing/2014/main" id="{1512E3CD-06C7-814D-898B-6B3F70137247}"/>
              </a:ext>
            </a:extLst>
          </p:cNvPr>
          <p:cNvPicPr>
            <a:picLocks noChangeAspect="1"/>
          </p:cNvPicPr>
          <p:nvPr/>
        </p:nvPicPr>
        <p:blipFill>
          <a:blip r:embed="rId4"/>
          <a:stretch>
            <a:fillRect/>
          </a:stretch>
        </p:blipFill>
        <p:spPr>
          <a:xfrm>
            <a:off x="8256008" y="1834939"/>
            <a:ext cx="3656844" cy="2056976"/>
          </a:xfrm>
          <a:prstGeom prst="rect">
            <a:avLst/>
          </a:prstGeom>
        </p:spPr>
      </p:pic>
      <p:pic>
        <p:nvPicPr>
          <p:cNvPr id="13" name="Afbeelding 12">
            <a:extLst>
              <a:ext uri="{FF2B5EF4-FFF2-40B4-BE49-F238E27FC236}">
                <a16:creationId xmlns:a16="http://schemas.microsoft.com/office/drawing/2014/main" id="{7EABB51E-AE0F-8E4A-840B-1E9D5FCD3F51}"/>
              </a:ext>
            </a:extLst>
          </p:cNvPr>
          <p:cNvPicPr>
            <a:picLocks noChangeAspect="1"/>
          </p:cNvPicPr>
          <p:nvPr/>
        </p:nvPicPr>
        <p:blipFill>
          <a:blip r:embed="rId5"/>
          <a:stretch>
            <a:fillRect/>
          </a:stretch>
        </p:blipFill>
        <p:spPr>
          <a:xfrm>
            <a:off x="198740" y="4063630"/>
            <a:ext cx="3792797" cy="549955"/>
          </a:xfrm>
          <a:prstGeom prst="rect">
            <a:avLst/>
          </a:prstGeom>
        </p:spPr>
      </p:pic>
      <p:pic>
        <p:nvPicPr>
          <p:cNvPr id="18" name="Afbeelding 17" descr="Afbeelding met plein&#10;&#10;Automatisch gegenereerde beschrijving">
            <a:extLst>
              <a:ext uri="{FF2B5EF4-FFF2-40B4-BE49-F238E27FC236}">
                <a16:creationId xmlns:a16="http://schemas.microsoft.com/office/drawing/2014/main" id="{5793315E-0916-8B42-83D7-F4F8943A33DE}"/>
              </a:ext>
            </a:extLst>
          </p:cNvPr>
          <p:cNvPicPr>
            <a:picLocks noChangeAspect="1"/>
          </p:cNvPicPr>
          <p:nvPr/>
        </p:nvPicPr>
        <p:blipFill>
          <a:blip r:embed="rId6"/>
          <a:stretch>
            <a:fillRect/>
          </a:stretch>
        </p:blipFill>
        <p:spPr>
          <a:xfrm>
            <a:off x="8241730" y="4050033"/>
            <a:ext cx="3792797" cy="540474"/>
          </a:xfrm>
          <a:prstGeom prst="rect">
            <a:avLst/>
          </a:prstGeom>
        </p:spPr>
      </p:pic>
      <p:pic>
        <p:nvPicPr>
          <p:cNvPr id="11" name="Afbeelding 10">
            <a:extLst>
              <a:ext uri="{FF2B5EF4-FFF2-40B4-BE49-F238E27FC236}">
                <a16:creationId xmlns:a16="http://schemas.microsoft.com/office/drawing/2014/main" id="{16C68A44-1388-3247-801F-543E35C3C4E1}"/>
              </a:ext>
            </a:extLst>
          </p:cNvPr>
          <p:cNvPicPr>
            <a:picLocks noChangeAspect="1"/>
          </p:cNvPicPr>
          <p:nvPr/>
        </p:nvPicPr>
        <p:blipFill>
          <a:blip r:embed="rId7"/>
          <a:stretch>
            <a:fillRect/>
          </a:stretch>
        </p:blipFill>
        <p:spPr>
          <a:xfrm>
            <a:off x="4272046" y="4050033"/>
            <a:ext cx="3792797" cy="540474"/>
          </a:xfrm>
          <a:prstGeom prst="rect">
            <a:avLst/>
          </a:prstGeom>
        </p:spPr>
      </p:pic>
      <p:sp>
        <p:nvSpPr>
          <p:cNvPr id="20" name="Tekstvak 19">
            <a:extLst>
              <a:ext uri="{FF2B5EF4-FFF2-40B4-BE49-F238E27FC236}">
                <a16:creationId xmlns:a16="http://schemas.microsoft.com/office/drawing/2014/main" id="{BE6F19B5-4C8A-D949-91D3-E69EDFD74EEF}"/>
              </a:ext>
            </a:extLst>
          </p:cNvPr>
          <p:cNvSpPr txBox="1"/>
          <p:nvPr/>
        </p:nvSpPr>
        <p:spPr>
          <a:xfrm>
            <a:off x="3056021" y="5245768"/>
            <a:ext cx="5943600" cy="923330"/>
          </a:xfrm>
          <a:prstGeom prst="rect">
            <a:avLst/>
          </a:prstGeom>
          <a:noFill/>
        </p:spPr>
        <p:txBody>
          <a:bodyPr wrap="square" rtlCol="0">
            <a:spAutoFit/>
          </a:bodyPr>
          <a:lstStyle/>
          <a:p>
            <a:r>
              <a:rPr lang="nl-NL" dirty="0"/>
              <a:t>Aan deze kleurenkaart zie je dat Tim Walker per werk verschillende kleuren gebruikt en hij heeft niet een bepaalde kleurenkaart voor al zijn werk. </a:t>
            </a:r>
          </a:p>
        </p:txBody>
      </p:sp>
    </p:spTree>
    <p:extLst>
      <p:ext uri="{BB962C8B-B14F-4D97-AF65-F5344CB8AC3E}">
        <p14:creationId xmlns:p14="http://schemas.microsoft.com/office/powerpoint/2010/main" val="507426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A9FDCA-345C-9745-94BA-894046B4FF7F}"/>
              </a:ext>
            </a:extLst>
          </p:cNvPr>
          <p:cNvSpPr>
            <a:spLocks noGrp="1"/>
          </p:cNvSpPr>
          <p:nvPr>
            <p:ph type="title"/>
          </p:nvPr>
        </p:nvSpPr>
        <p:spPr>
          <a:xfrm>
            <a:off x="838201" y="365125"/>
            <a:ext cx="3816095" cy="1938076"/>
          </a:xfrm>
        </p:spPr>
        <p:txBody>
          <a:bodyPr>
            <a:normAutofit/>
          </a:bodyPr>
          <a:lstStyle/>
          <a:p>
            <a:r>
              <a:rPr lang="nl-NL" sz="3700">
                <a:latin typeface="American Typewriter" panose="02090604020004020304" pitchFamily="18" charset="77"/>
              </a:rPr>
              <a:t>Zintuiglijke prikkeling</a:t>
            </a:r>
          </a:p>
        </p:txBody>
      </p:sp>
      <p:sp>
        <p:nvSpPr>
          <p:cNvPr id="3" name="Tijdelijke aanduiding voor inhoud 2">
            <a:extLst>
              <a:ext uri="{FF2B5EF4-FFF2-40B4-BE49-F238E27FC236}">
                <a16:creationId xmlns:a16="http://schemas.microsoft.com/office/drawing/2014/main" id="{B53FC76C-12BC-6E4D-938D-08324374F899}"/>
              </a:ext>
            </a:extLst>
          </p:cNvPr>
          <p:cNvSpPr>
            <a:spLocks noGrp="1"/>
          </p:cNvSpPr>
          <p:nvPr>
            <p:ph idx="1"/>
          </p:nvPr>
        </p:nvSpPr>
        <p:spPr>
          <a:xfrm>
            <a:off x="838201" y="2482589"/>
            <a:ext cx="3816096" cy="3694373"/>
          </a:xfrm>
        </p:spPr>
        <p:txBody>
          <a:bodyPr>
            <a:normAutofit/>
          </a:bodyPr>
          <a:lstStyle/>
          <a:p>
            <a:r>
              <a:rPr lang="nl-NL" sz="2000"/>
              <a:t>Zintuiglijke prikkeling is het prikkelen van iemands zintuigen, zoals kijken, horen, proeven, ruiken en voelen.</a:t>
            </a:r>
          </a:p>
          <a:p>
            <a:r>
              <a:rPr lang="nl-NL" sz="2000"/>
              <a:t>We moeten een bepaalde zintuiglijke prikkeling in ons werk verwerken.</a:t>
            </a:r>
          </a:p>
          <a:p>
            <a:r>
              <a:rPr lang="nl-NL" sz="2000"/>
              <a:t>Met zintuiglijke prikkelingen kun je een interactie voor de bezoeker maken </a:t>
            </a:r>
          </a:p>
          <a:p>
            <a:pPr marL="0" indent="0">
              <a:buNone/>
            </a:pPr>
            <a:r>
              <a:rPr lang="nl-NL" sz="2000"/>
              <a:t> </a:t>
            </a:r>
          </a:p>
        </p:txBody>
      </p:sp>
      <p:pic>
        <p:nvPicPr>
          <p:cNvPr id="2050" name="Picture 2" descr="The Wild Dreamer: Tim Walker — CoutureNotebook">
            <a:extLst>
              <a:ext uri="{FF2B5EF4-FFF2-40B4-BE49-F238E27FC236}">
                <a16:creationId xmlns:a16="http://schemas.microsoft.com/office/drawing/2014/main" id="{7CDE5F6B-63A9-724E-BB7C-491DAD7C2F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55" r="-1" b="4968"/>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Tim Walker | Dazed">
            <a:extLst>
              <a:ext uri="{FF2B5EF4-FFF2-40B4-BE49-F238E27FC236}">
                <a16:creationId xmlns:a16="http://schemas.microsoft.com/office/drawing/2014/main" id="{991E63B2-6F86-E048-BA07-55A3296729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049" b="8701"/>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6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A42CB-B071-904A-9875-FE00E6A9EA7E}"/>
              </a:ext>
            </a:extLst>
          </p:cNvPr>
          <p:cNvSpPr>
            <a:spLocks noGrp="1"/>
          </p:cNvSpPr>
          <p:nvPr>
            <p:ph type="title"/>
          </p:nvPr>
        </p:nvSpPr>
        <p:spPr>
          <a:xfrm>
            <a:off x="4965430" y="629268"/>
            <a:ext cx="6586491" cy="1286160"/>
          </a:xfrm>
        </p:spPr>
        <p:txBody>
          <a:bodyPr anchor="b">
            <a:normAutofit fontScale="90000"/>
          </a:bodyPr>
          <a:lstStyle/>
          <a:p>
            <a:r>
              <a:rPr lang="nl-NL" sz="4100" dirty="0">
                <a:latin typeface="American Typewriter" panose="02090604020004020304" pitchFamily="18" charset="77"/>
              </a:rPr>
              <a:t>Zintuigelijke prikkelingen die bij Tim Walker passen</a:t>
            </a:r>
          </a:p>
        </p:txBody>
      </p:sp>
      <p:sp>
        <p:nvSpPr>
          <p:cNvPr id="3" name="Tijdelijke aanduiding voor inhoud 2">
            <a:extLst>
              <a:ext uri="{FF2B5EF4-FFF2-40B4-BE49-F238E27FC236}">
                <a16:creationId xmlns:a16="http://schemas.microsoft.com/office/drawing/2014/main" id="{145B6440-562C-1143-A38C-925F0D2980F7}"/>
              </a:ext>
            </a:extLst>
          </p:cNvPr>
          <p:cNvSpPr>
            <a:spLocks noGrp="1"/>
          </p:cNvSpPr>
          <p:nvPr>
            <p:ph idx="1"/>
          </p:nvPr>
        </p:nvSpPr>
        <p:spPr>
          <a:xfrm>
            <a:off x="4965431" y="2438400"/>
            <a:ext cx="6586489" cy="3785419"/>
          </a:xfrm>
        </p:spPr>
        <p:txBody>
          <a:bodyPr>
            <a:normAutofit/>
          </a:bodyPr>
          <a:lstStyle/>
          <a:p>
            <a:r>
              <a:rPr lang="nl-NL" sz="1700">
                <a:hlinkClick r:id="rId3"/>
              </a:rPr>
              <a:t>https://www.youtube.com/watch?v=jtFthRSqRwQ</a:t>
            </a:r>
            <a:endParaRPr lang="nl-NL" sz="1700"/>
          </a:p>
          <a:p>
            <a:pPr marL="0" indent="0">
              <a:buNone/>
            </a:pPr>
            <a:r>
              <a:rPr lang="nl-NL" sz="1700"/>
              <a:t>Dit filmpje hierboven is projecting mapping. Iets wat wij RV’ers moeten toepassen in de kamer. Wij kunnen het beste een opvallende projectie maken zodat mensen worden geprikkeld te blijven kijken. </a:t>
            </a:r>
          </a:p>
          <a:p>
            <a:r>
              <a:rPr lang="nl-NL" sz="1700">
                <a:hlinkClick r:id="rId4"/>
              </a:rPr>
              <a:t>https://www.youtube.com/watch?v=voDs45kmtRY</a:t>
            </a:r>
            <a:endParaRPr lang="nl-NL" sz="1700"/>
          </a:p>
          <a:p>
            <a:pPr marL="0" indent="0">
              <a:buNone/>
            </a:pPr>
            <a:r>
              <a:rPr lang="nl-NL" sz="1700"/>
              <a:t>Het filmpje hierboven is de muziek van de droomvlucht. Ik heb deze muziek gekozen om een voorbeeld te geven van de muziek die ik bij Tim Walker vind passen. </a:t>
            </a:r>
          </a:p>
          <a:p>
            <a:r>
              <a:rPr lang="nl-NL" sz="1700">
                <a:hlinkClick r:id="rId5"/>
              </a:rPr>
              <a:t>https://www.youtube.com/watch?v=wyIeDKZOqbk</a:t>
            </a:r>
            <a:endParaRPr lang="nl-NL" sz="1700"/>
          </a:p>
          <a:p>
            <a:pPr marL="0" indent="0">
              <a:buNone/>
            </a:pPr>
            <a:r>
              <a:rPr lang="nl-NL" sz="1700"/>
              <a:t>Hierboven is een filmpje van een lichtgevende wolk. Dit vind ik erg bij onze kunstenaar passen </a:t>
            </a:r>
          </a:p>
          <a:p>
            <a:pPr marL="0" indent="0">
              <a:buNone/>
            </a:pPr>
            <a:endParaRPr lang="nl-NL" sz="1700"/>
          </a:p>
        </p:txBody>
      </p:sp>
      <p:pic>
        <p:nvPicPr>
          <p:cNvPr id="1026" name="Picture 2">
            <a:extLst>
              <a:ext uri="{FF2B5EF4-FFF2-40B4-BE49-F238E27FC236}">
                <a16:creationId xmlns:a16="http://schemas.microsoft.com/office/drawing/2014/main" id="{6FB45486-93E2-6048-9E47-22B2A45721D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5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17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E179227-1CB8-C649-90F9-086FE98C0060}"/>
              </a:ext>
            </a:extLst>
          </p:cNvPr>
          <p:cNvSpPr>
            <a:spLocks noGrp="1"/>
          </p:cNvSpPr>
          <p:nvPr>
            <p:ph type="title"/>
          </p:nvPr>
        </p:nvSpPr>
        <p:spPr>
          <a:xfrm>
            <a:off x="6564019" y="554009"/>
            <a:ext cx="4789763" cy="1662878"/>
          </a:xfrm>
        </p:spPr>
        <p:txBody>
          <a:bodyPr>
            <a:normAutofit/>
          </a:bodyPr>
          <a:lstStyle/>
          <a:p>
            <a:r>
              <a:rPr lang="nl-NL" sz="4000" dirty="0">
                <a:latin typeface="American Typewriter" panose="02090604020004020304" pitchFamily="18" charset="77"/>
              </a:rPr>
              <a:t>Alles over Tim Walker</a:t>
            </a:r>
          </a:p>
        </p:txBody>
      </p:sp>
      <p:pic>
        <p:nvPicPr>
          <p:cNvPr id="2058" name="Picture 10" descr="Tim Walker | Het Noordbrabants Museum">
            <a:extLst>
              <a:ext uri="{FF2B5EF4-FFF2-40B4-BE49-F238E27FC236}">
                <a16:creationId xmlns:a16="http://schemas.microsoft.com/office/drawing/2014/main" id="{64C20868-B0CB-CD4A-AE3B-C1E148AF39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45" r="24167" b="3"/>
          <a:stretch/>
        </p:blipFill>
        <p:spPr bwMode="auto">
          <a:xfrm>
            <a:off x="20" y="10"/>
            <a:ext cx="3003103" cy="391288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rimrose Archer dressed in flowers by Tim Walker | Guy Hepner">
            <a:extLst>
              <a:ext uri="{FF2B5EF4-FFF2-40B4-BE49-F238E27FC236}">
                <a16:creationId xmlns:a16="http://schemas.microsoft.com/office/drawing/2014/main" id="{A4B73396-3B21-8F4B-9C5C-E4A0F2878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42" r="-2" b="41411"/>
          <a:stretch/>
        </p:blipFill>
        <p:spPr bwMode="auto">
          <a:xfrm>
            <a:off x="3180257" y="10"/>
            <a:ext cx="3016307" cy="222332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ictures, Small Edition: Eine Ode an die Mode : Walker, Tim: Amazon.nl:  Boeken">
            <a:extLst>
              <a:ext uri="{FF2B5EF4-FFF2-40B4-BE49-F238E27FC236}">
                <a16:creationId xmlns:a16="http://schemas.microsoft.com/office/drawing/2014/main" id="{1453BB50-4A25-DF40-8F12-6111F0546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241" r="2" b="20220"/>
          <a:stretch/>
        </p:blipFill>
        <p:spPr bwMode="auto">
          <a:xfrm>
            <a:off x="-1" y="4079988"/>
            <a:ext cx="3003123" cy="27780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uis Vuitton &amp;quot;Heaven on Earth&amp;quot; shot by Tim Walker — Official Roses">
            <a:extLst>
              <a:ext uri="{FF2B5EF4-FFF2-40B4-BE49-F238E27FC236}">
                <a16:creationId xmlns:a16="http://schemas.microsoft.com/office/drawing/2014/main" id="{F150F5BA-8931-8B4B-A84B-C10CB30A0C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941" b="35575"/>
          <a:stretch/>
        </p:blipFill>
        <p:spPr bwMode="auto">
          <a:xfrm>
            <a:off x="3180256" y="2395057"/>
            <a:ext cx="3016307" cy="20553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im Walker: fashion wonderland - Trendalert">
            <a:extLst>
              <a:ext uri="{FF2B5EF4-FFF2-40B4-BE49-F238E27FC236}">
                <a16:creationId xmlns:a16="http://schemas.microsoft.com/office/drawing/2014/main" id="{EECD893B-6457-2B45-B3A0-C93F2DFDD2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464" r="2" b="18075"/>
          <a:stretch/>
        </p:blipFill>
        <p:spPr bwMode="auto">
          <a:xfrm>
            <a:off x="3180257" y="4629236"/>
            <a:ext cx="3016307" cy="2228765"/>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inhoud 2">
            <a:extLst>
              <a:ext uri="{FF2B5EF4-FFF2-40B4-BE49-F238E27FC236}">
                <a16:creationId xmlns:a16="http://schemas.microsoft.com/office/drawing/2014/main" id="{F96F3566-8643-A548-8874-2F4263D6F68D}"/>
              </a:ext>
            </a:extLst>
          </p:cNvPr>
          <p:cNvSpPr>
            <a:spLocks noGrp="1"/>
          </p:cNvSpPr>
          <p:nvPr>
            <p:ph idx="1"/>
          </p:nvPr>
        </p:nvSpPr>
        <p:spPr>
          <a:xfrm>
            <a:off x="6564019" y="2412009"/>
            <a:ext cx="4789763" cy="3713895"/>
          </a:xfrm>
        </p:spPr>
        <p:txBody>
          <a:bodyPr>
            <a:normAutofit lnSpcReduction="10000"/>
          </a:bodyPr>
          <a:lstStyle/>
          <a:p>
            <a:r>
              <a:rPr lang="nl-NL" sz="2000" dirty="0"/>
              <a:t>Tim Walker is een Britste modefotograaf</a:t>
            </a:r>
          </a:p>
          <a:p>
            <a:r>
              <a:rPr lang="nl-NL" sz="2000" dirty="0"/>
              <a:t>De stijl vind ik vooral fantasie met een combi tussen gestileerd en decoratief. Je ziet aan de kleuren dat het gestileerd is en aan de vele decoratieve elementen dat het decoratief is. </a:t>
            </a:r>
          </a:p>
          <a:p>
            <a:r>
              <a:rPr lang="nl-NL" sz="2000" dirty="0"/>
              <a:t>Zijn discipline is een combinatie tussen fotografie en mode. </a:t>
            </a:r>
          </a:p>
          <a:p>
            <a:r>
              <a:rPr lang="nl-NL" sz="2000" dirty="0"/>
              <a:t>Tim Walker gebruikt het liefst geen bewerkingsprogramma’s omdat hij vind dat de foto er al moet zijn voordat je hem hebt bewerkt.</a:t>
            </a:r>
          </a:p>
          <a:p>
            <a:endParaRPr lang="nl-NL" sz="2000" dirty="0"/>
          </a:p>
          <a:p>
            <a:endParaRPr lang="nl-NL" sz="2000" dirty="0"/>
          </a:p>
        </p:txBody>
      </p:sp>
    </p:spTree>
    <p:extLst>
      <p:ext uri="{BB962C8B-B14F-4D97-AF65-F5344CB8AC3E}">
        <p14:creationId xmlns:p14="http://schemas.microsoft.com/office/powerpoint/2010/main" val="2883259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93062723-6941-4ABE-8146-AC6FA530B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7" name="Rectangle 146">
            <a:extLst>
              <a:ext uri="{FF2B5EF4-FFF2-40B4-BE49-F238E27FC236}">
                <a16:creationId xmlns:a16="http://schemas.microsoft.com/office/drawing/2014/main" id="{917859B3-4C91-478D-929D-BB6433F90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7EE693A-88BC-4E41-9340-02FF5422EF2B}"/>
              </a:ext>
            </a:extLst>
          </p:cNvPr>
          <p:cNvSpPr>
            <a:spLocks noGrp="1"/>
          </p:cNvSpPr>
          <p:nvPr>
            <p:ph type="title"/>
          </p:nvPr>
        </p:nvSpPr>
        <p:spPr>
          <a:xfrm>
            <a:off x="838200" y="4440602"/>
            <a:ext cx="3093720" cy="1645920"/>
          </a:xfrm>
        </p:spPr>
        <p:txBody>
          <a:bodyPr>
            <a:normAutofit/>
          </a:bodyPr>
          <a:lstStyle/>
          <a:p>
            <a:r>
              <a:rPr lang="nl-NL" sz="2600" dirty="0">
                <a:latin typeface="American Typewriter" panose="02090604020004020304" pitchFamily="18" charset="77"/>
              </a:rPr>
              <a:t>Tim Walker </a:t>
            </a:r>
            <a:r>
              <a:rPr lang="nl-NL" sz="2600" dirty="0" err="1">
                <a:latin typeface="American Typewriter" panose="02090604020004020304" pitchFamily="18" charset="77"/>
              </a:rPr>
              <a:t>the</a:t>
            </a:r>
            <a:r>
              <a:rPr lang="nl-NL" sz="2600" dirty="0">
                <a:latin typeface="American Typewriter" panose="02090604020004020304" pitchFamily="18" charset="77"/>
              </a:rPr>
              <a:t> garden of </a:t>
            </a:r>
            <a:r>
              <a:rPr lang="nl-NL" sz="2600" dirty="0" err="1">
                <a:latin typeface="American Typewriter" panose="02090604020004020304" pitchFamily="18" charset="77"/>
              </a:rPr>
              <a:t>earthly</a:t>
            </a:r>
            <a:r>
              <a:rPr lang="nl-NL" sz="2600" dirty="0">
                <a:latin typeface="American Typewriter" panose="02090604020004020304" pitchFamily="18" charset="77"/>
              </a:rPr>
              <a:t> </a:t>
            </a:r>
            <a:r>
              <a:rPr lang="nl-NL" sz="2600" dirty="0" err="1">
                <a:latin typeface="American Typewriter" panose="02090604020004020304" pitchFamily="18" charset="77"/>
              </a:rPr>
              <a:t>delights</a:t>
            </a:r>
            <a:r>
              <a:rPr lang="nl-NL" sz="2600" dirty="0">
                <a:latin typeface="American Typewriter" panose="02090604020004020304" pitchFamily="18" charset="77"/>
              </a:rPr>
              <a:t> </a:t>
            </a:r>
          </a:p>
        </p:txBody>
      </p:sp>
      <p:pic>
        <p:nvPicPr>
          <p:cNvPr id="3080" name="Picture 8" descr="Tim Walker | Het Noordbrabants Museum">
            <a:extLst>
              <a:ext uri="{FF2B5EF4-FFF2-40B4-BE49-F238E27FC236}">
                <a16:creationId xmlns:a16="http://schemas.microsoft.com/office/drawing/2014/main" id="{384A6C46-BDCC-C945-A6A8-068F599390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00" r="25422" b="3"/>
          <a:stretch/>
        </p:blipFill>
        <p:spPr bwMode="auto">
          <a:xfrm>
            <a:off x="20" y="-13"/>
            <a:ext cx="2926060" cy="40050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im Walker - The Garden of Earthly Delight - Catawiki">
            <a:extLst>
              <a:ext uri="{FF2B5EF4-FFF2-40B4-BE49-F238E27FC236}">
                <a16:creationId xmlns:a16="http://schemas.microsoft.com/office/drawing/2014/main" id="{1D158BA9-51B3-C743-8975-45DB0435FC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6" r="3" b="3"/>
          <a:stretch/>
        </p:blipFill>
        <p:spPr bwMode="auto">
          <a:xfrm>
            <a:off x="3077487" y="8"/>
            <a:ext cx="2935224" cy="40050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actum Arte :: The Garden of Earthly Delights">
            <a:extLst>
              <a:ext uri="{FF2B5EF4-FFF2-40B4-BE49-F238E27FC236}">
                <a16:creationId xmlns:a16="http://schemas.microsoft.com/office/drawing/2014/main" id="{E1893DE7-73EB-7D4D-B522-F362150EDD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39" b="3"/>
          <a:stretch/>
        </p:blipFill>
        <p:spPr bwMode="auto">
          <a:xfrm>
            <a:off x="6174474" y="13"/>
            <a:ext cx="2935224" cy="400507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OTH | The Garden of Earthly Delights Tim Walker">
            <a:extLst>
              <a:ext uri="{FF2B5EF4-FFF2-40B4-BE49-F238E27FC236}">
                <a16:creationId xmlns:a16="http://schemas.microsoft.com/office/drawing/2014/main" id="{90BC0BD1-53F3-E449-B925-AF59B4C486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40" r="3" b="3"/>
          <a:stretch/>
        </p:blipFill>
        <p:spPr bwMode="auto">
          <a:xfrm>
            <a:off x="9256776" y="-9"/>
            <a:ext cx="2935224" cy="4005072"/>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le 148">
            <a:extLst>
              <a:ext uri="{FF2B5EF4-FFF2-40B4-BE49-F238E27FC236}">
                <a16:creationId xmlns:a16="http://schemas.microsoft.com/office/drawing/2014/main" id="{6283FBD2-A663-469F-855C-06D86E3C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8A1279FC-7441-4E55-B082-2774E6316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11220"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4" name="Content Placeholder 3083">
            <a:extLst>
              <a:ext uri="{FF2B5EF4-FFF2-40B4-BE49-F238E27FC236}">
                <a16:creationId xmlns:a16="http://schemas.microsoft.com/office/drawing/2014/main" id="{81716448-9DAF-47C3-BEDD-A551803C1A39}"/>
              </a:ext>
            </a:extLst>
          </p:cNvPr>
          <p:cNvSpPr>
            <a:spLocks noGrp="1"/>
          </p:cNvSpPr>
          <p:nvPr>
            <p:ph idx="1"/>
          </p:nvPr>
        </p:nvSpPr>
        <p:spPr>
          <a:xfrm>
            <a:off x="4380266" y="4440602"/>
            <a:ext cx="7104188" cy="1645920"/>
          </a:xfrm>
        </p:spPr>
        <p:txBody>
          <a:bodyPr anchor="ctr">
            <a:normAutofit/>
          </a:bodyPr>
          <a:lstStyle/>
          <a:p>
            <a:r>
              <a:rPr lang="en-US" sz="1800" dirty="0"/>
              <a:t>https://</a:t>
            </a:r>
            <a:r>
              <a:rPr lang="en-US" sz="1800" dirty="0" err="1"/>
              <a:t>www.youtube.com</a:t>
            </a:r>
            <a:r>
              <a:rPr lang="en-US" sz="1800" dirty="0"/>
              <a:t>/</a:t>
            </a:r>
            <a:r>
              <a:rPr lang="en-US" sz="1800" dirty="0" err="1"/>
              <a:t>watch?v</a:t>
            </a:r>
            <a:r>
              <a:rPr lang="en-US" sz="1800" dirty="0"/>
              <a:t>=zYG7CwJITNI</a:t>
            </a:r>
          </a:p>
        </p:txBody>
      </p:sp>
    </p:spTree>
    <p:extLst>
      <p:ext uri="{BB962C8B-B14F-4D97-AF65-F5344CB8AC3E}">
        <p14:creationId xmlns:p14="http://schemas.microsoft.com/office/powerpoint/2010/main" val="2964742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80D1E99-EC03-C943-914F-20BBB4F21A26}"/>
              </a:ext>
            </a:extLst>
          </p:cNvPr>
          <p:cNvSpPr>
            <a:spLocks noGrp="1"/>
          </p:cNvSpPr>
          <p:nvPr>
            <p:ph type="title"/>
          </p:nvPr>
        </p:nvSpPr>
        <p:spPr>
          <a:xfrm>
            <a:off x="4406846" y="3696269"/>
            <a:ext cx="6003980" cy="1325563"/>
          </a:xfrm>
        </p:spPr>
        <p:txBody>
          <a:bodyPr anchor="b">
            <a:normAutofit/>
          </a:bodyPr>
          <a:lstStyle/>
          <a:p>
            <a:r>
              <a:rPr lang="nl-NL" dirty="0">
                <a:latin typeface="American Typewriter" panose="02090604020004020304" pitchFamily="18" charset="77"/>
              </a:rPr>
              <a:t>Relevante werken</a:t>
            </a:r>
          </a:p>
        </p:txBody>
      </p:sp>
      <p:pic>
        <p:nvPicPr>
          <p:cNvPr id="4100" name="Picture 4" descr="What lens did Tim Walker use for the Harry Styles&amp;#39; Album cover? :  r/AskPhotography">
            <a:extLst>
              <a:ext uri="{FF2B5EF4-FFF2-40B4-BE49-F238E27FC236}">
                <a16:creationId xmlns:a16="http://schemas.microsoft.com/office/drawing/2014/main" id="{79777075-9DA7-3F47-A4CD-92B5972BF2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39" r="-2" b="9900"/>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3" name="Tijdelijke aanduiding voor inhoud 2">
            <a:extLst>
              <a:ext uri="{FF2B5EF4-FFF2-40B4-BE49-F238E27FC236}">
                <a16:creationId xmlns:a16="http://schemas.microsoft.com/office/drawing/2014/main" id="{D2735712-A30D-7841-8857-235030E95988}"/>
              </a:ext>
            </a:extLst>
          </p:cNvPr>
          <p:cNvSpPr>
            <a:spLocks noGrp="1"/>
          </p:cNvSpPr>
          <p:nvPr>
            <p:ph idx="1"/>
          </p:nvPr>
        </p:nvSpPr>
        <p:spPr>
          <a:xfrm>
            <a:off x="4406844" y="5021831"/>
            <a:ext cx="6946955" cy="1299943"/>
          </a:xfrm>
        </p:spPr>
        <p:txBody>
          <a:bodyPr>
            <a:normAutofit/>
          </a:bodyPr>
          <a:lstStyle/>
          <a:p>
            <a:r>
              <a:rPr lang="nl-NL" sz="2000" dirty="0"/>
              <a:t>Tim Walker heeft (Van links naar rechts) dingen gemaakt voor Louis Vuitton, Harry </a:t>
            </a:r>
            <a:r>
              <a:rPr lang="nl-NL" sz="2000" dirty="0" err="1"/>
              <a:t>Styles</a:t>
            </a:r>
            <a:r>
              <a:rPr lang="nl-NL" sz="2000" dirty="0"/>
              <a:t> en Kate Spade. Dit zijn best bekende merken en dit heeft Tim Walker toch wat bekender gemaakt.</a:t>
            </a:r>
          </a:p>
        </p:txBody>
      </p:sp>
      <p:pic>
        <p:nvPicPr>
          <p:cNvPr id="4102" name="Picture 6" descr="Louis Vuitton Men&amp;#39;s FW20 Campaign by Tim Walker — NOISÉ">
            <a:extLst>
              <a:ext uri="{FF2B5EF4-FFF2-40B4-BE49-F238E27FC236}">
                <a16:creationId xmlns:a16="http://schemas.microsoft.com/office/drawing/2014/main" id="{F23E736A-0929-404C-8D1A-01AC2ADF19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40" r="6597" b="3"/>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descr="Tim Walker for Kate Spade: Flowers! - Fashion &amp;amp; Art">
            <a:extLst>
              <a:ext uri="{FF2B5EF4-FFF2-40B4-BE49-F238E27FC236}">
                <a16:creationId xmlns:a16="http://schemas.microsoft.com/office/drawing/2014/main" id="{3CB21A63-9385-8949-AA32-AC0E2111D5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 b="9075"/>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804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382E0DD2-11DF-4411-A6ED-1182F5176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E8CD96A-A652-BA4A-B7FE-93213475068A}"/>
              </a:ext>
            </a:extLst>
          </p:cNvPr>
          <p:cNvSpPr>
            <a:spLocks noGrp="1"/>
          </p:cNvSpPr>
          <p:nvPr>
            <p:ph type="title"/>
          </p:nvPr>
        </p:nvSpPr>
        <p:spPr>
          <a:xfrm>
            <a:off x="8017254" y="557188"/>
            <a:ext cx="3800564" cy="1671569"/>
          </a:xfrm>
        </p:spPr>
        <p:txBody>
          <a:bodyPr>
            <a:normAutofit/>
          </a:bodyPr>
          <a:lstStyle/>
          <a:p>
            <a:r>
              <a:rPr lang="nl-NL" sz="4000" dirty="0">
                <a:latin typeface="American Typewriter" panose="02090604020004020304" pitchFamily="18" charset="77"/>
              </a:rPr>
              <a:t>Brainstorm</a:t>
            </a:r>
          </a:p>
        </p:txBody>
      </p:sp>
      <p:pic>
        <p:nvPicPr>
          <p:cNvPr id="5130" name="Picture 10" descr="This Exhibition Showcases Tim Walker&amp;#39;s Fantastical Celebrity Portraits |  AnOther">
            <a:extLst>
              <a:ext uri="{FF2B5EF4-FFF2-40B4-BE49-F238E27FC236}">
                <a16:creationId xmlns:a16="http://schemas.microsoft.com/office/drawing/2014/main" id="{4A4E2CF6-B4CC-6645-86C0-5B436B85AC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29648"/>
          <a:stretch/>
        </p:blipFill>
        <p:spPr bwMode="auto">
          <a:xfrm>
            <a:off x="8969" y="-2"/>
            <a:ext cx="2376092" cy="22287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nderful Things: de expo die je mee neemt in de wonderlijke wereld van Tim  Walker - Marie Claire">
            <a:extLst>
              <a:ext uri="{FF2B5EF4-FFF2-40B4-BE49-F238E27FC236}">
                <a16:creationId xmlns:a16="http://schemas.microsoft.com/office/drawing/2014/main" id="{30881017-8970-2F4E-B4FE-7DF8F2318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32" r="396" b="-1"/>
          <a:stretch/>
        </p:blipFill>
        <p:spPr bwMode="auto">
          <a:xfrm>
            <a:off x="2579411" y="-2446"/>
            <a:ext cx="2376092" cy="222875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elkom in de foto&amp;#39;s van Tim Walker - De Standaard Mobile">
            <a:extLst>
              <a:ext uri="{FF2B5EF4-FFF2-40B4-BE49-F238E27FC236}">
                <a16:creationId xmlns:a16="http://schemas.microsoft.com/office/drawing/2014/main" id="{8F5212B1-576B-D34E-A62A-D1A2FB38BD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64" r="-4" b="23260"/>
          <a:stretch/>
        </p:blipFill>
        <p:spPr bwMode="auto">
          <a:xfrm>
            <a:off x="5149852" y="-10223"/>
            <a:ext cx="2376092" cy="222875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The fairytale world of photographer Tim Walker - BBC Culture">
            <a:extLst>
              <a:ext uri="{FF2B5EF4-FFF2-40B4-BE49-F238E27FC236}">
                <a16:creationId xmlns:a16="http://schemas.microsoft.com/office/drawing/2014/main" id="{8FEE04BD-D015-624A-9223-C427984E9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49" r="2" b="2"/>
          <a:stretch/>
        </p:blipFill>
        <p:spPr bwMode="auto">
          <a:xfrm>
            <a:off x="3714" y="2400151"/>
            <a:ext cx="3330225" cy="20573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in by BellaBellaBellaShea on Set Design | Tim walker photography, Tim  walker, Fashion photography school">
            <a:extLst>
              <a:ext uri="{FF2B5EF4-FFF2-40B4-BE49-F238E27FC236}">
                <a16:creationId xmlns:a16="http://schemas.microsoft.com/office/drawing/2014/main" id="{E48CE441-E5F5-084A-82AE-C4FDA506BA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281" r="3" b="43271"/>
          <a:stretch/>
        </p:blipFill>
        <p:spPr bwMode="auto">
          <a:xfrm>
            <a:off x="-1" y="4628909"/>
            <a:ext cx="3324552" cy="222909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im Walker | Het Noordbrabants Museum">
            <a:extLst>
              <a:ext uri="{FF2B5EF4-FFF2-40B4-BE49-F238E27FC236}">
                <a16:creationId xmlns:a16="http://schemas.microsoft.com/office/drawing/2014/main" id="{0F11477B-F1FB-FB4D-A843-88528F7FCB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259" r="19777" b="-1"/>
          <a:stretch/>
        </p:blipFill>
        <p:spPr bwMode="auto">
          <a:xfrm>
            <a:off x="3534403" y="2400151"/>
            <a:ext cx="3996536" cy="4457850"/>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inhoud 2">
            <a:extLst>
              <a:ext uri="{FF2B5EF4-FFF2-40B4-BE49-F238E27FC236}">
                <a16:creationId xmlns:a16="http://schemas.microsoft.com/office/drawing/2014/main" id="{5DEF04A1-93B6-8840-A276-0DAAA3A4CF6F}"/>
              </a:ext>
            </a:extLst>
          </p:cNvPr>
          <p:cNvSpPr>
            <a:spLocks noGrp="1"/>
          </p:cNvSpPr>
          <p:nvPr>
            <p:ph idx="1"/>
          </p:nvPr>
        </p:nvSpPr>
        <p:spPr>
          <a:xfrm>
            <a:off x="8017253" y="2400475"/>
            <a:ext cx="3800565" cy="3776488"/>
          </a:xfrm>
        </p:spPr>
        <p:txBody>
          <a:bodyPr>
            <a:normAutofit fontScale="92500" lnSpcReduction="20000"/>
          </a:bodyPr>
          <a:lstStyle/>
          <a:p>
            <a:r>
              <a:rPr lang="nl-NL" sz="2000" dirty="0"/>
              <a:t>Ik vind dat Tim Walker best wel verschillende werken maakt maar als je het naast elkaar ziet sluit het toch best op elkaar aan. Zo zie je dat hij best wel kleuren coördineert in zijn werk en veel organische vormen gebruikt. Elk werk is uniek en toch kun je goed zien dat het door Tim Walker gemaakt is. Hij past per werk zijn kleuren aan op het thema van de foto. Daarom zie je soms pastelkeur, soms donkere kleuren en soms juist felle en opvallende kleuren. Voorbeelden hiervan staan hiernaast. </a:t>
            </a:r>
          </a:p>
        </p:txBody>
      </p:sp>
    </p:spTree>
    <p:extLst>
      <p:ext uri="{BB962C8B-B14F-4D97-AF65-F5344CB8AC3E}">
        <p14:creationId xmlns:p14="http://schemas.microsoft.com/office/powerpoint/2010/main" val="3222124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6156" name="Rectangle 78">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4" name="Picture 10" descr="Tim Walker: Story Teller | NOWNESS">
            <a:extLst>
              <a:ext uri="{FF2B5EF4-FFF2-40B4-BE49-F238E27FC236}">
                <a16:creationId xmlns:a16="http://schemas.microsoft.com/office/drawing/2014/main" id="{75A0F5CF-8314-1F4B-8613-A42781EDFC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52"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descr="Tim Walker | Michael Hoppen Gallery">
            <a:extLst>
              <a:ext uri="{FF2B5EF4-FFF2-40B4-BE49-F238E27FC236}">
                <a16:creationId xmlns:a16="http://schemas.microsoft.com/office/drawing/2014/main" id="{3E1F8569-8E36-E44B-A6C8-899DAD81A0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178" r="2" b="18544"/>
          <a:stretch/>
        </p:blipFill>
        <p:spPr bwMode="auto">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6148" name="Picture 4" descr="Tim Walker: Story Teller At Somerset House In London, UK | Yatzer">
            <a:extLst>
              <a:ext uri="{FF2B5EF4-FFF2-40B4-BE49-F238E27FC236}">
                <a16:creationId xmlns:a16="http://schemas.microsoft.com/office/drawing/2014/main" id="{209997A7-531D-774B-BCCE-4876E15A91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001" r="1" b="27269"/>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81" name="Freeform: Shape 80">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3" name="Freeform: Shape 82">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7386D46-EF7F-DD4D-B994-18CAD16AFFF7}"/>
              </a:ext>
            </a:extLst>
          </p:cNvPr>
          <p:cNvSpPr>
            <a:spLocks noGrp="1"/>
          </p:cNvSpPr>
          <p:nvPr>
            <p:ph type="title"/>
          </p:nvPr>
        </p:nvSpPr>
        <p:spPr>
          <a:xfrm>
            <a:off x="448056" y="685800"/>
            <a:ext cx="2807208" cy="1325563"/>
          </a:xfrm>
        </p:spPr>
        <p:txBody>
          <a:bodyPr>
            <a:normAutofit/>
          </a:bodyPr>
          <a:lstStyle/>
          <a:p>
            <a:r>
              <a:rPr lang="nl-NL" sz="2800" dirty="0">
                <a:latin typeface="American Typewriter" panose="02090604020004020304" pitchFamily="18" charset="77"/>
              </a:rPr>
              <a:t>Lijnen</a:t>
            </a:r>
          </a:p>
        </p:txBody>
      </p:sp>
      <p:sp>
        <p:nvSpPr>
          <p:cNvPr id="85" name="Rectangle 84">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08F3C006-6BC1-BB43-8A71-5DDC5D894B03}"/>
              </a:ext>
            </a:extLst>
          </p:cNvPr>
          <p:cNvSpPr>
            <a:spLocks noGrp="1"/>
          </p:cNvSpPr>
          <p:nvPr>
            <p:ph idx="1"/>
          </p:nvPr>
        </p:nvSpPr>
        <p:spPr>
          <a:xfrm>
            <a:off x="448056" y="2258568"/>
            <a:ext cx="2807208" cy="3922776"/>
          </a:xfrm>
        </p:spPr>
        <p:txBody>
          <a:bodyPr>
            <a:normAutofit/>
          </a:bodyPr>
          <a:lstStyle/>
          <a:p>
            <a:r>
              <a:rPr lang="nl-NL" sz="1700" dirty="0"/>
              <a:t>Tim Walker gebruikt best wel gebogen lijnen in zijn werk. De modellen staan (bijna) nooit gewoon rechtop. Er zijn wel uitzonderingen van maar dit is niet vaak. Als je de modellen hiernaast gaat volgen met een lijn kun je heel goed zien hoe ze staan en dat dit niet recht is maar gebogen.</a:t>
            </a:r>
          </a:p>
        </p:txBody>
      </p:sp>
      <p:pic>
        <p:nvPicPr>
          <p:cNvPr id="6152" name="Picture 8" descr="Kristen McMenamy by Tim Walker | Futuristic fashion, Dolly fashion, Future  fashion">
            <a:extLst>
              <a:ext uri="{FF2B5EF4-FFF2-40B4-BE49-F238E27FC236}">
                <a16:creationId xmlns:a16="http://schemas.microsoft.com/office/drawing/2014/main" id="{14417D4D-9B49-FE4B-AD00-E57BD2DA4F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416" r="2" b="54790"/>
          <a:stretch/>
        </p:blipFill>
        <p:spPr bwMode="auto">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177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EFF2E9-BB71-A64E-A2D1-203D86DF2600}"/>
              </a:ext>
            </a:extLst>
          </p:cNvPr>
          <p:cNvSpPr>
            <a:spLocks noGrp="1"/>
          </p:cNvSpPr>
          <p:nvPr>
            <p:ph type="title"/>
          </p:nvPr>
        </p:nvSpPr>
        <p:spPr>
          <a:xfrm>
            <a:off x="6940295" y="1396289"/>
            <a:ext cx="4668257" cy="1325563"/>
          </a:xfrm>
        </p:spPr>
        <p:txBody>
          <a:bodyPr>
            <a:normAutofit/>
          </a:bodyPr>
          <a:lstStyle/>
          <a:p>
            <a:r>
              <a:rPr lang="nl-NL" dirty="0">
                <a:solidFill>
                  <a:schemeClr val="bg1"/>
                </a:solidFill>
                <a:latin typeface="American Typewriter" panose="02090604020004020304" pitchFamily="18" charset="77"/>
              </a:rPr>
              <a:t>Vormen</a:t>
            </a:r>
          </a:p>
        </p:txBody>
      </p:sp>
      <p:sp>
        <p:nvSpPr>
          <p:cNvPr id="77" name="Freeform: Shape 76">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4" name="Picture 6" descr="Tim Walker - ArtReview">
            <a:extLst>
              <a:ext uri="{FF2B5EF4-FFF2-40B4-BE49-F238E27FC236}">
                <a16:creationId xmlns:a16="http://schemas.microsoft.com/office/drawing/2014/main" id="{175704B5-5196-0840-BF30-6B8A97A375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87" r="13611" b="-3"/>
          <a:stretch/>
        </p:blipFill>
        <p:spPr bwMode="auto">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7172" name="Picture 4" descr="Primrose Archer dressed in flowers by Tim Walker | Guy Hepner">
            <a:extLst>
              <a:ext uri="{FF2B5EF4-FFF2-40B4-BE49-F238E27FC236}">
                <a16:creationId xmlns:a16="http://schemas.microsoft.com/office/drawing/2014/main" id="{6E30E4DD-F732-1948-A038-9EE981104C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36903"/>
          <a:stretch/>
        </p:blipFill>
        <p:spPr bwMode="auto">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noFill/>
          <a:extLst>
            <a:ext uri="{909E8E84-426E-40DD-AFC4-6F175D3DCCD1}">
              <a14:hiddenFill xmlns:a14="http://schemas.microsoft.com/office/drawing/2010/main">
                <a:solidFill>
                  <a:srgbClr val="FFFFFF"/>
                </a:solidFill>
              </a14:hiddenFill>
            </a:ext>
          </a:extLst>
        </p:spPr>
      </p:pic>
      <p:pic>
        <p:nvPicPr>
          <p:cNvPr id="7170" name="Picture 2" descr="Victoria and Albert Museum | Frieze">
            <a:extLst>
              <a:ext uri="{FF2B5EF4-FFF2-40B4-BE49-F238E27FC236}">
                <a16:creationId xmlns:a16="http://schemas.microsoft.com/office/drawing/2014/main" id="{23F94128-B9C1-3844-95E6-1C9D9BCB50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49" r="17496"/>
          <a:stretch/>
        </p:blipFill>
        <p:spPr bwMode="auto">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noFill/>
          <a:extLst>
            <a:ext uri="{909E8E84-426E-40DD-AFC4-6F175D3DCCD1}">
              <a14:hiddenFill xmlns:a14="http://schemas.microsoft.com/office/drawing/2010/main">
                <a:solidFill>
                  <a:srgbClr val="FFFFFF"/>
                </a:solidFill>
              </a14:hiddenFill>
            </a:ext>
          </a:extLst>
        </p:spPr>
      </p:pic>
      <p:sp>
        <p:nvSpPr>
          <p:cNvPr id="7178" name="Content Placeholder 7177">
            <a:extLst>
              <a:ext uri="{FF2B5EF4-FFF2-40B4-BE49-F238E27FC236}">
                <a16:creationId xmlns:a16="http://schemas.microsoft.com/office/drawing/2014/main" id="{8F383D10-C46B-40C7-9543-7DD296E90E7B}"/>
              </a:ext>
            </a:extLst>
          </p:cNvPr>
          <p:cNvSpPr>
            <a:spLocks noGrp="1"/>
          </p:cNvSpPr>
          <p:nvPr>
            <p:ph idx="1"/>
          </p:nvPr>
        </p:nvSpPr>
        <p:spPr>
          <a:xfrm>
            <a:off x="6940296" y="2871982"/>
            <a:ext cx="4668256" cy="3181684"/>
          </a:xfrm>
        </p:spPr>
        <p:txBody>
          <a:bodyPr anchor="t">
            <a:normAutofit/>
          </a:bodyPr>
          <a:lstStyle/>
          <a:p>
            <a:r>
              <a:rPr lang="nl-NL" sz="1800" dirty="0">
                <a:solidFill>
                  <a:schemeClr val="bg1"/>
                </a:solidFill>
              </a:rPr>
              <a:t>Tim Walker gebruikt geen specifieke vormen in zijn werk. Hierdoor kun je het niet doorverwijzen naar bepaalde geometrische vormen maar eerder naar organische vormen. Organische vormen zijn allemaal anders en er is geen specifieke vorm. Er zitten veel gebogen en kromme elementen in organische vormen en dit zie je in Tim Walker zijn werk best terugkomen. </a:t>
            </a:r>
          </a:p>
        </p:txBody>
      </p:sp>
    </p:spTree>
    <p:extLst>
      <p:ext uri="{BB962C8B-B14F-4D97-AF65-F5344CB8AC3E}">
        <p14:creationId xmlns:p14="http://schemas.microsoft.com/office/powerpoint/2010/main" val="377488096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200" name="Rectangle 74">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9 times Tim Walker took us to wonderland | LOVE">
            <a:extLst>
              <a:ext uri="{FF2B5EF4-FFF2-40B4-BE49-F238E27FC236}">
                <a16:creationId xmlns:a16="http://schemas.microsoft.com/office/drawing/2014/main" id="{4258C308-A348-9B42-893C-3991C545E2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80"/>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8196" name="Picture 4" descr="Tim Walker verbeeldt zijn visie op mode | Remy in Wonderland">
            <a:extLst>
              <a:ext uri="{FF2B5EF4-FFF2-40B4-BE49-F238E27FC236}">
                <a16:creationId xmlns:a16="http://schemas.microsoft.com/office/drawing/2014/main" id="{DE917B08-8C1F-214F-97D1-2ADF1B730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57"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8194" name="Picture 2" descr="de buitenaardse portretten van tim walker - i-D">
            <a:extLst>
              <a:ext uri="{FF2B5EF4-FFF2-40B4-BE49-F238E27FC236}">
                <a16:creationId xmlns:a16="http://schemas.microsoft.com/office/drawing/2014/main" id="{CFD4116C-7DE1-704A-B0C0-1489E8D209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09" b="1"/>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8201" name="Freeform: Shape 76">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202" name="Freeform: Shape 78">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EA31C71-ECE1-9047-9545-ED2940ED7B23}"/>
              </a:ext>
            </a:extLst>
          </p:cNvPr>
          <p:cNvSpPr>
            <a:spLocks noGrp="1"/>
          </p:cNvSpPr>
          <p:nvPr>
            <p:ph type="title"/>
          </p:nvPr>
        </p:nvSpPr>
        <p:spPr>
          <a:xfrm>
            <a:off x="448056" y="685800"/>
            <a:ext cx="2807208" cy="1325563"/>
          </a:xfrm>
        </p:spPr>
        <p:txBody>
          <a:bodyPr>
            <a:normAutofit/>
          </a:bodyPr>
          <a:lstStyle/>
          <a:p>
            <a:r>
              <a:rPr lang="nl-NL" sz="2800" dirty="0">
                <a:latin typeface="American Typewriter" panose="02090604020004020304" pitchFamily="18" charset="77"/>
              </a:rPr>
              <a:t>Stijl</a:t>
            </a:r>
          </a:p>
        </p:txBody>
      </p:sp>
      <p:sp>
        <p:nvSpPr>
          <p:cNvPr id="8203" name="Rectangle 80">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jdelijke aanduiding voor inhoud 2">
            <a:extLst>
              <a:ext uri="{FF2B5EF4-FFF2-40B4-BE49-F238E27FC236}">
                <a16:creationId xmlns:a16="http://schemas.microsoft.com/office/drawing/2014/main" id="{2B0E0647-E63E-5141-A143-973108793EB9}"/>
              </a:ext>
            </a:extLst>
          </p:cNvPr>
          <p:cNvSpPr>
            <a:spLocks noGrp="1"/>
          </p:cNvSpPr>
          <p:nvPr>
            <p:ph idx="1"/>
          </p:nvPr>
        </p:nvSpPr>
        <p:spPr>
          <a:xfrm>
            <a:off x="448056" y="2258568"/>
            <a:ext cx="2807208" cy="3922776"/>
          </a:xfrm>
        </p:spPr>
        <p:txBody>
          <a:bodyPr>
            <a:normAutofit lnSpcReduction="10000"/>
          </a:bodyPr>
          <a:lstStyle/>
          <a:p>
            <a:r>
              <a:rPr lang="nl-NL" sz="1700" dirty="0"/>
              <a:t>De Stijl van Tim Walker is vooral veel fantasie. Je ziet er geen werkelijkheid is of iets wat je in het dagelijks leven tegen kunt komen. Ook zie je vaak niet meteen wat zijn werk moet voorstellen. </a:t>
            </a:r>
          </a:p>
          <a:p>
            <a:r>
              <a:rPr lang="nl-NL" sz="1700" dirty="0"/>
              <a:t>Ik vind zijn werken persoonlijk ook best wel een combinatie van decoratief en gestileerd. Dit komt omdat hij veel met decoraties werkt en zijn kleuren in zijn werk met elkaar </a:t>
            </a:r>
            <a:r>
              <a:rPr lang="nl-NL" sz="1700" dirty="0" err="1"/>
              <a:t>styled</a:t>
            </a:r>
            <a:r>
              <a:rPr lang="nl-NL" sz="1700" dirty="0"/>
              <a:t> zodat alles goed bij elkaar past. </a:t>
            </a:r>
          </a:p>
        </p:txBody>
      </p:sp>
    </p:spTree>
    <p:extLst>
      <p:ext uri="{BB962C8B-B14F-4D97-AF65-F5344CB8AC3E}">
        <p14:creationId xmlns:p14="http://schemas.microsoft.com/office/powerpoint/2010/main" val="195122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338925E-24E3-4245-9ACA-14A7EA321E74}"/>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en-US" kern="1200" dirty="0">
                <a:latin typeface="American Typewriter" panose="02090604020004020304" pitchFamily="18" charset="77"/>
              </a:rPr>
              <a:t>Rode </a:t>
            </a:r>
            <a:r>
              <a:rPr lang="en-US" kern="1200" dirty="0" err="1">
                <a:latin typeface="American Typewriter" panose="02090604020004020304" pitchFamily="18" charset="77"/>
              </a:rPr>
              <a:t>draad</a:t>
            </a:r>
            <a:r>
              <a:rPr lang="en-US" kern="1200" dirty="0">
                <a:latin typeface="American Typewriter" panose="02090604020004020304" pitchFamily="18" charset="77"/>
              </a:rPr>
              <a:t> </a:t>
            </a:r>
          </a:p>
        </p:txBody>
      </p:sp>
      <p:pic>
        <p:nvPicPr>
          <p:cNvPr id="17" name="Afbeelding 16">
            <a:extLst>
              <a:ext uri="{FF2B5EF4-FFF2-40B4-BE49-F238E27FC236}">
                <a16:creationId xmlns:a16="http://schemas.microsoft.com/office/drawing/2014/main" id="{9C9DE406-6C6E-764D-872C-D5436793D802}"/>
              </a:ext>
            </a:extLst>
          </p:cNvPr>
          <p:cNvPicPr>
            <a:picLocks noChangeAspect="1"/>
          </p:cNvPicPr>
          <p:nvPr/>
        </p:nvPicPr>
        <p:blipFill rotWithShape="1">
          <a:blip r:embed="rId2"/>
          <a:srcRect l="21218" r="8303"/>
          <a:stretch/>
        </p:blipFill>
        <p:spPr>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4" name="Content Placeholder 23">
            <a:extLst>
              <a:ext uri="{FF2B5EF4-FFF2-40B4-BE49-F238E27FC236}">
                <a16:creationId xmlns:a16="http://schemas.microsoft.com/office/drawing/2014/main" id="{0B5DF13E-3598-4A8B-BC68-32DE583FB0AE}"/>
              </a:ext>
            </a:extLst>
          </p:cNvPr>
          <p:cNvSpPr>
            <a:spLocks noGrp="1"/>
          </p:cNvSpPr>
          <p:nvPr>
            <p:ph idx="1"/>
          </p:nvPr>
        </p:nvSpPr>
        <p:spPr>
          <a:xfrm>
            <a:off x="4406844" y="5021831"/>
            <a:ext cx="6946955" cy="1558697"/>
          </a:xfrm>
        </p:spPr>
        <p:txBody>
          <a:bodyPr>
            <a:normAutofit fontScale="92500" lnSpcReduction="10000"/>
          </a:bodyPr>
          <a:lstStyle/>
          <a:p>
            <a:r>
              <a:rPr lang="en-US" sz="2000" dirty="0"/>
              <a:t>De </a:t>
            </a:r>
            <a:r>
              <a:rPr lang="en-US" sz="2000" dirty="0" err="1"/>
              <a:t>onderdelen</a:t>
            </a:r>
            <a:r>
              <a:rPr lang="en-US" sz="2000" dirty="0"/>
              <a:t> die me </a:t>
            </a:r>
            <a:r>
              <a:rPr lang="en-US" sz="2000" dirty="0" err="1"/>
              <a:t>opvallen</a:t>
            </a:r>
            <a:r>
              <a:rPr lang="en-US" sz="2000" dirty="0"/>
              <a:t> </a:t>
            </a:r>
            <a:r>
              <a:rPr lang="nl-NL" sz="2000" dirty="0"/>
              <a:t>aan de werken van Tim Walker is het fantasie gedeelte. Het is best apart en niet iets wat je vaak ziet. De kleuren sluiten op elkaar aan en zijn goed gecoördineerd. Hij verzint steeds weer iets nieuws en er zit een erg creatief aspect achter. Ik vind Tim Walker best wel een ‘</a:t>
            </a:r>
            <a:r>
              <a:rPr lang="nl-NL" sz="2000" dirty="0" err="1"/>
              <a:t>one</a:t>
            </a:r>
            <a:r>
              <a:rPr lang="nl-NL" sz="2000" dirty="0"/>
              <a:t> of a kind’ omdat het uniek is en opvalt. </a:t>
            </a:r>
            <a:endParaRPr lang="en-US" sz="2000" dirty="0"/>
          </a:p>
        </p:txBody>
      </p:sp>
      <p:pic>
        <p:nvPicPr>
          <p:cNvPr id="12" name="Tijdelijke aanduiding voor inhoud 11">
            <a:extLst>
              <a:ext uri="{FF2B5EF4-FFF2-40B4-BE49-F238E27FC236}">
                <a16:creationId xmlns:a16="http://schemas.microsoft.com/office/drawing/2014/main" id="{AB2C91B1-7DA9-244E-AB8A-5DB92136AB11}"/>
              </a:ext>
            </a:extLst>
          </p:cNvPr>
          <p:cNvPicPr>
            <a:picLocks noChangeAspect="1"/>
          </p:cNvPicPr>
          <p:nvPr/>
        </p:nvPicPr>
        <p:blipFill rotWithShape="1">
          <a:blip r:embed="rId3"/>
          <a:srcRect t="12819" r="-2" b="-2"/>
          <a:stretch/>
        </p:blipFill>
        <p:spPr>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16" name="Afbeelding 15">
            <a:extLst>
              <a:ext uri="{FF2B5EF4-FFF2-40B4-BE49-F238E27FC236}">
                <a16:creationId xmlns:a16="http://schemas.microsoft.com/office/drawing/2014/main" id="{B1D0AF59-268E-3949-B1B9-595571D4A5CE}"/>
              </a:ext>
            </a:extLst>
          </p:cNvPr>
          <p:cNvPicPr>
            <a:picLocks noChangeAspect="1"/>
          </p:cNvPicPr>
          <p:nvPr/>
        </p:nvPicPr>
        <p:blipFill rotWithShape="1">
          <a:blip r:embed="rId4"/>
          <a:srcRect l="30945" r="6570"/>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Tree>
    <p:extLst>
      <p:ext uri="{BB962C8B-B14F-4D97-AF65-F5344CB8AC3E}">
        <p14:creationId xmlns:p14="http://schemas.microsoft.com/office/powerpoint/2010/main" val="174226337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717</Words>
  <Application>Microsoft Macintosh PowerPoint</Application>
  <PresentationFormat>Breedbeeld</PresentationFormat>
  <Paragraphs>39</Paragraphs>
  <Slides>12</Slides>
  <Notes>3</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12</vt:i4>
      </vt:variant>
    </vt:vector>
  </HeadingPairs>
  <TitlesOfParts>
    <vt:vector size="17" baseType="lpstr">
      <vt:lpstr>American Typewriter</vt:lpstr>
      <vt:lpstr>Arial</vt:lpstr>
      <vt:lpstr>Calibri</vt:lpstr>
      <vt:lpstr>Calibri Light</vt:lpstr>
      <vt:lpstr>Kantoorthema</vt:lpstr>
      <vt:lpstr>Tim Walker</vt:lpstr>
      <vt:lpstr>Alles over Tim Walker</vt:lpstr>
      <vt:lpstr>Tim Walker the garden of earthly delights </vt:lpstr>
      <vt:lpstr>Relevante werken</vt:lpstr>
      <vt:lpstr>Brainstorm</vt:lpstr>
      <vt:lpstr>Lijnen</vt:lpstr>
      <vt:lpstr>Vormen</vt:lpstr>
      <vt:lpstr>Stijl</vt:lpstr>
      <vt:lpstr>Rode draad </vt:lpstr>
      <vt:lpstr>Kleurenkaart </vt:lpstr>
      <vt:lpstr>Zintuiglijke prikkeling</vt:lpstr>
      <vt:lpstr>Zintuigelijke prikkelingen die bij Tim Walker passen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 Walker</dc:title>
  <dc:creator>Tess Plooij</dc:creator>
  <cp:lastModifiedBy>Tess Plooij</cp:lastModifiedBy>
  <cp:revision>2</cp:revision>
  <dcterms:created xsi:type="dcterms:W3CDTF">2021-11-23T13:36:52Z</dcterms:created>
  <dcterms:modified xsi:type="dcterms:W3CDTF">2021-11-24T09:23:04Z</dcterms:modified>
</cp:coreProperties>
</file>